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sldIdLst>
    <p:sldId id="263" r:id="rId2"/>
    <p:sldId id="264" r:id="rId3"/>
    <p:sldId id="257" r:id="rId4"/>
    <p:sldId id="258" r:id="rId5"/>
    <p:sldId id="259" r:id="rId6"/>
    <p:sldId id="265" r:id="rId7"/>
    <p:sldId id="260" r:id="rId8"/>
    <p:sldId id="261" r:id="rId9"/>
    <p:sldId id="262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5080" autoAdjust="0"/>
  </p:normalViewPr>
  <p:slideViewPr>
    <p:cSldViewPr>
      <p:cViewPr varScale="1">
        <p:scale>
          <a:sx n="114" d="100"/>
          <a:sy n="114" d="100"/>
        </p:scale>
        <p:origin x="804" y="96"/>
      </p:cViewPr>
      <p:guideLst>
        <p:guide orient="horz" pos="2160"/>
        <p:guide pos="2880"/>
      </p:guideLst>
    </p:cSldViewPr>
  </p:slideViewPr>
  <p:notesTextViewPr>
    <p:cViewPr>
      <p:scale>
        <a:sx n="75" d="100"/>
        <a:sy n="75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B6019F-499D-45DC-A9A8-E541A86592D6}" type="datetimeFigureOut">
              <a:rPr lang="en-US" smtClean="0"/>
              <a:t>8/28/2014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B9AB2A8-9FD0-4341-A544-829F676ABD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1503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5809BB-C9DE-4CD6-974A-514A04164E88}" type="slidenum">
              <a:rPr lang="en-US" smtClean="0">
                <a:solidFill>
                  <a:prstClr val="black"/>
                </a:solidFill>
              </a:rPr>
              <a:pPr/>
              <a:t>5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103542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5809BB-C9DE-4CD6-974A-514A04164E88}" type="slidenum">
              <a:rPr lang="en-US" smtClean="0">
                <a:solidFill>
                  <a:prstClr val="black"/>
                </a:solidFill>
              </a:rPr>
              <a:pPr/>
              <a:t>7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976337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9AB2A8-9FD0-4341-A544-829F676ABDC9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32680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10A43-0F3A-487C-8112-1FC4BFC98528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8/28/2014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129F3-0C45-4A80-8E4D-50BA30C6426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76530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10A43-0F3A-487C-8112-1FC4BFC98528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8/28/2014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129F3-0C45-4A80-8E4D-50BA30C6426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08747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10A43-0F3A-487C-8112-1FC4BFC98528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8/28/2014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129F3-0C45-4A80-8E4D-50BA30C6426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81420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10A43-0F3A-487C-8112-1FC4BFC98528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8/28/2014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129F3-0C45-4A80-8E4D-50BA30C6426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TextBox 6"/>
          <p:cNvSpPr txBox="1"/>
          <p:nvPr userDrawn="1"/>
        </p:nvSpPr>
        <p:spPr>
          <a:xfrm>
            <a:off x="8686824" y="6553200"/>
            <a:ext cx="4571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7EEE0370-E8CE-465F-9F30-1845CFA05F8A}" type="slidenum">
              <a:rPr lang="en-US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6435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10A43-0F3A-487C-8112-1FC4BFC98528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8/28/2014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129F3-0C45-4A80-8E4D-50BA30C6426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72031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10A43-0F3A-487C-8112-1FC4BFC98528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8/28/2014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129F3-0C45-4A80-8E4D-50BA30C6426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61418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10A43-0F3A-487C-8112-1FC4BFC98528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8/28/2014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129F3-0C45-4A80-8E4D-50BA30C6426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89123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10A43-0F3A-487C-8112-1FC4BFC98528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8/28/2014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129F3-0C45-4A80-8E4D-50BA30C6426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71671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10A43-0F3A-487C-8112-1FC4BFC98528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8/28/2014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129F3-0C45-4A80-8E4D-50BA30C6426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36070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10A43-0F3A-487C-8112-1FC4BFC98528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8/28/2014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129F3-0C45-4A80-8E4D-50BA30C6426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86299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10A43-0F3A-487C-8112-1FC4BFC98528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8/28/2014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129F3-0C45-4A80-8E4D-50BA30C6426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90289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310A43-0F3A-487C-8112-1FC4BFC98528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8/28/2014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D129F3-0C45-4A80-8E4D-50BA30C6426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23831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990600" y="1762542"/>
            <a:ext cx="7162800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400" dirty="0">
                <a:solidFill>
                  <a:prstClr val="black"/>
                </a:solidFill>
              </a:rPr>
              <a:t>AVTC Model Based Design Curriculum Development Project</a:t>
            </a:r>
          </a:p>
        </p:txBody>
      </p:sp>
    </p:spTree>
    <p:extLst>
      <p:ext uri="{BB962C8B-B14F-4D97-AF65-F5344CB8AC3E}">
        <p14:creationId xmlns:p14="http://schemas.microsoft.com/office/powerpoint/2010/main" val="81149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990600" y="533400"/>
            <a:ext cx="7162800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400" dirty="0">
                <a:solidFill>
                  <a:prstClr val="black"/>
                </a:solidFill>
              </a:rPr>
              <a:t>An Introduction to </a:t>
            </a:r>
          </a:p>
          <a:p>
            <a:pPr algn="ctr"/>
            <a:r>
              <a:rPr lang="en-US" sz="4400" dirty="0">
                <a:solidFill>
                  <a:prstClr val="black"/>
                </a:solidFill>
              </a:rPr>
              <a:t>Modeling an </a:t>
            </a:r>
          </a:p>
          <a:p>
            <a:pPr algn="ctr"/>
            <a:r>
              <a:rPr lang="en-US" sz="4400" dirty="0">
                <a:solidFill>
                  <a:prstClr val="black"/>
                </a:solidFill>
              </a:rPr>
              <a:t>Energy Storage System (ESS)</a:t>
            </a:r>
          </a:p>
        </p:txBody>
      </p:sp>
      <p:sp>
        <p:nvSpPr>
          <p:cNvPr id="3" name="Rectangle 2"/>
          <p:cNvSpPr/>
          <p:nvPr/>
        </p:nvSpPr>
        <p:spPr>
          <a:xfrm>
            <a:off x="990600" y="3581400"/>
            <a:ext cx="7162800" cy="2000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400" dirty="0">
                <a:solidFill>
                  <a:prstClr val="black"/>
                </a:solidFill>
              </a:rPr>
              <a:t>Lesson </a:t>
            </a:r>
            <a:r>
              <a:rPr lang="en-US" sz="4400" dirty="0" smtClean="0">
                <a:solidFill>
                  <a:prstClr val="black"/>
                </a:solidFill>
              </a:rPr>
              <a:t>2.4</a:t>
            </a:r>
            <a:endParaRPr lang="en-US" sz="4400" dirty="0">
              <a:solidFill>
                <a:prstClr val="black"/>
              </a:solidFill>
            </a:endParaRPr>
          </a:p>
          <a:p>
            <a:pPr algn="ctr"/>
            <a:r>
              <a:rPr lang="en-US" sz="4000" dirty="0" smtClean="0">
                <a:solidFill>
                  <a:prstClr val="black"/>
                </a:solidFill>
              </a:rPr>
              <a:t>Battery models with different fidelity levels</a:t>
            </a:r>
            <a:endParaRPr lang="en-US" sz="4000" dirty="0">
              <a:solidFill>
                <a:prstClr val="black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096000" y="5553670"/>
            <a:ext cx="268804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prstClr val="black"/>
                </a:solidFill>
              </a:rPr>
              <a:t>Mohammad </a:t>
            </a:r>
            <a:r>
              <a:rPr lang="en-US" dirty="0" err="1">
                <a:solidFill>
                  <a:prstClr val="black"/>
                </a:solidFill>
              </a:rPr>
              <a:t>Ghanaatpishe</a:t>
            </a:r>
            <a:endParaRPr lang="en-US" dirty="0">
              <a:solidFill>
                <a:prstClr val="black"/>
              </a:solidFill>
            </a:endParaRPr>
          </a:p>
          <a:p>
            <a:r>
              <a:rPr lang="en-US" dirty="0">
                <a:solidFill>
                  <a:prstClr val="black"/>
                </a:solidFill>
              </a:rPr>
              <a:t>Donald Docimo</a:t>
            </a:r>
          </a:p>
          <a:p>
            <a:r>
              <a:rPr lang="en-US" dirty="0" err="1">
                <a:solidFill>
                  <a:prstClr val="black"/>
                </a:solidFill>
              </a:rPr>
              <a:t>Hosam</a:t>
            </a:r>
            <a:r>
              <a:rPr lang="en-US" dirty="0">
                <a:solidFill>
                  <a:prstClr val="black"/>
                </a:solidFill>
              </a:rPr>
              <a:t> Fathy</a:t>
            </a:r>
          </a:p>
        </p:txBody>
      </p:sp>
    </p:spTree>
    <p:extLst>
      <p:ext uri="{BB962C8B-B14F-4D97-AF65-F5344CB8AC3E}">
        <p14:creationId xmlns:p14="http://schemas.microsoft.com/office/powerpoint/2010/main" val="551953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Overall Circuit Model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Connecting the individual elements modeling each dynamic effect, we obtain the overall circuit model.</a:t>
            </a:r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9225" y="3638550"/>
            <a:ext cx="6305550" cy="2000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97637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000" dirty="0" smtClean="0"/>
              <a:t>Model Simplification </a:t>
            </a:r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sz="3200" dirty="0" smtClean="0"/>
              <a:t>Complexity VS. Fidelity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Our models are never an exact realization of the underlying physical phenomenon.</a:t>
            </a:r>
          </a:p>
          <a:p>
            <a:r>
              <a:rPr lang="en-US" dirty="0"/>
              <a:t>I</a:t>
            </a:r>
            <a:r>
              <a:rPr lang="en-US" dirty="0" smtClean="0"/>
              <a:t>ncreasing </a:t>
            </a:r>
            <a:r>
              <a:rPr lang="en-US" dirty="0"/>
              <a:t>model complexity </a:t>
            </a:r>
            <a:r>
              <a:rPr lang="en-US" dirty="0" smtClean="0"/>
              <a:t>usually leads </a:t>
            </a:r>
            <a:r>
              <a:rPr lang="en-US" dirty="0"/>
              <a:t>to improvement in </a:t>
            </a:r>
            <a:r>
              <a:rPr lang="en-US" dirty="0" smtClean="0"/>
              <a:t>accuracy.</a:t>
            </a:r>
          </a:p>
          <a:p>
            <a:r>
              <a:rPr lang="en-US" dirty="0" smtClean="0"/>
              <a:t>A complex model, even if obtained, might not be applicable because of the computational or other costs.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6639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prstClr val="black"/>
                </a:solidFill>
              </a:rPr>
              <a:t>High Frequency Dynamic Effects</a:t>
            </a:r>
            <a:endParaRPr lang="en-US" sz="49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For </a:t>
            </a:r>
            <a:r>
              <a:rPr lang="en-US" dirty="0"/>
              <a:t>most of battery applications (including HEVs), load frequencies are </a:t>
            </a:r>
            <a:r>
              <a:rPr lang="en-US" dirty="0" smtClean="0"/>
              <a:t>within </a:t>
            </a:r>
            <a:r>
              <a:rPr lang="en-US" dirty="0"/>
              <a:t>DC to 10Hz range</a:t>
            </a:r>
            <a:r>
              <a:rPr lang="en-US" dirty="0" smtClean="0"/>
              <a:t>.</a:t>
            </a:r>
            <a:r>
              <a:rPr lang="en-US" baseline="30000" dirty="0" smtClean="0"/>
              <a:t>[1]</a:t>
            </a:r>
          </a:p>
          <a:p>
            <a:r>
              <a:rPr lang="en-US" dirty="0" smtClean="0"/>
              <a:t>Neglect the high frequency dynamics.</a:t>
            </a:r>
            <a:endParaRPr lang="en-US" dirty="0"/>
          </a:p>
        </p:txBody>
      </p:sp>
      <p:grpSp>
        <p:nvGrpSpPr>
          <p:cNvPr id="12" name="Group 11"/>
          <p:cNvGrpSpPr/>
          <p:nvPr/>
        </p:nvGrpSpPr>
        <p:grpSpPr>
          <a:xfrm>
            <a:off x="1419225" y="4171950"/>
            <a:ext cx="6305550" cy="2000250"/>
            <a:chOff x="1419225" y="4171950"/>
            <a:chExt cx="6305550" cy="2000250"/>
          </a:xfrm>
        </p:grpSpPr>
        <p:pic>
          <p:nvPicPr>
            <p:cNvPr id="4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19225" y="4171950"/>
              <a:ext cx="6305550" cy="2000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6" name="Straight Connector 5"/>
            <p:cNvCxnSpPr/>
            <p:nvPr/>
          </p:nvCxnSpPr>
          <p:spPr>
            <a:xfrm>
              <a:off x="3429000" y="4724400"/>
              <a:ext cx="838200" cy="347664"/>
            </a:xfrm>
            <a:prstGeom prst="line">
              <a:avLst/>
            </a:prstGeom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7" name="Straight Connector 6"/>
            <p:cNvCxnSpPr/>
            <p:nvPr/>
          </p:nvCxnSpPr>
          <p:spPr>
            <a:xfrm flipV="1">
              <a:off x="3429000" y="4757736"/>
              <a:ext cx="838200" cy="271464"/>
            </a:xfrm>
            <a:prstGeom prst="line">
              <a:avLst/>
            </a:prstGeom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564567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000" dirty="0">
                <a:solidFill>
                  <a:prstClr val="black"/>
                </a:solidFill>
              </a:rPr>
              <a:t>Model </a:t>
            </a:r>
            <a:r>
              <a:rPr lang="en-US" sz="4000" dirty="0" smtClean="0">
                <a:solidFill>
                  <a:prstClr val="black"/>
                </a:solidFill>
              </a:rPr>
              <a:t>Order Reduction</a:t>
            </a:r>
            <a:endParaRPr lang="en-US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Number of </a:t>
            </a:r>
            <a:r>
              <a:rPr lang="en-US" sz="2400" dirty="0" smtClean="0"/>
              <a:t>energy storage elements in </a:t>
            </a:r>
            <a:r>
              <a:rPr lang="en-US" sz="2400" dirty="0"/>
              <a:t>the circuit determines the order of the model.</a:t>
            </a:r>
          </a:p>
          <a:p>
            <a:r>
              <a:rPr lang="en-US" sz="2400" dirty="0"/>
              <a:t>Using only one or two pairs of RC’s significantly reduces the complexity of the model, while we are still capable of capturing the transient dynamics of the cell.</a:t>
            </a:r>
          </a:p>
          <a:p>
            <a:endParaRPr lang="en-US" sz="2800" dirty="0"/>
          </a:p>
          <a:p>
            <a:endParaRPr lang="en-US" sz="2800" dirty="0"/>
          </a:p>
        </p:txBody>
      </p:sp>
      <p:grpSp>
        <p:nvGrpSpPr>
          <p:cNvPr id="5" name="Group 4"/>
          <p:cNvGrpSpPr/>
          <p:nvPr/>
        </p:nvGrpSpPr>
        <p:grpSpPr>
          <a:xfrm>
            <a:off x="1419225" y="4171950"/>
            <a:ext cx="6305550" cy="2000250"/>
            <a:chOff x="1419225" y="4171950"/>
            <a:chExt cx="6305550" cy="2000250"/>
          </a:xfrm>
        </p:grpSpPr>
        <p:pic>
          <p:nvPicPr>
            <p:cNvPr id="6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19225" y="4171950"/>
              <a:ext cx="6305550" cy="2000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7" name="Straight Connector 6"/>
            <p:cNvCxnSpPr/>
            <p:nvPr/>
          </p:nvCxnSpPr>
          <p:spPr>
            <a:xfrm>
              <a:off x="3429000" y="4724400"/>
              <a:ext cx="838200" cy="347664"/>
            </a:xfrm>
            <a:prstGeom prst="line">
              <a:avLst/>
            </a:prstGeom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8" name="Straight Connector 7"/>
            <p:cNvCxnSpPr/>
            <p:nvPr/>
          </p:nvCxnSpPr>
          <p:spPr>
            <a:xfrm flipV="1">
              <a:off x="3429000" y="4757736"/>
              <a:ext cx="838200" cy="271464"/>
            </a:xfrm>
            <a:prstGeom prst="line">
              <a:avLst/>
            </a:prstGeom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</p:grpSp>
      <p:cxnSp>
        <p:nvCxnSpPr>
          <p:cNvPr id="9" name="Straight Connector 8"/>
          <p:cNvCxnSpPr/>
          <p:nvPr/>
        </p:nvCxnSpPr>
        <p:spPr>
          <a:xfrm>
            <a:off x="6524625" y="4648200"/>
            <a:ext cx="1095375" cy="490539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flipV="1">
            <a:off x="6524625" y="4648200"/>
            <a:ext cx="1171575" cy="45720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83083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prstClr val="black"/>
                </a:solidFill>
              </a:rPr>
              <a:t>SOC Range of Variation</a:t>
            </a:r>
            <a:endParaRPr lang="en-US" sz="49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To lengthen the battery life, SOC of the cell is maintained in the middle ranges specially in highly dynamic applications.</a:t>
            </a:r>
            <a:r>
              <a:rPr lang="en-US" baseline="30000" dirty="0" smtClean="0"/>
              <a:t>[1]</a:t>
            </a:r>
          </a:p>
          <a:p>
            <a:r>
              <a:rPr lang="en-US" dirty="0" smtClean="0"/>
              <a:t>Using average values for our circuit parameters within these ranges, we can further simplify our model.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7404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prstClr val="black"/>
                </a:solidFill>
              </a:rPr>
              <a:t>Common Equivalent Circuit Models</a:t>
            </a:r>
            <a:endParaRPr lang="en-US" sz="49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We can yet simplify our model based on its specific application</a:t>
            </a:r>
            <a:r>
              <a:rPr lang="en-US" sz="2400" dirty="0" smtClean="0"/>
              <a:t>.</a:t>
            </a:r>
          </a:p>
          <a:p>
            <a:r>
              <a:rPr lang="en-US" sz="2400" dirty="0" smtClean="0"/>
              <a:t>These are the most common equivalent circuit battery models with different level of fidelities and complexities.</a:t>
            </a:r>
          </a:p>
          <a:p>
            <a:endParaRPr lang="en-US" sz="24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3514779"/>
            <a:ext cx="6019800" cy="28383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2711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800" dirty="0"/>
              <a:t>[</a:t>
            </a:r>
            <a:r>
              <a:rPr lang="en-US" sz="2800" dirty="0" smtClean="0"/>
              <a:t>1]	C</a:t>
            </a:r>
            <a:r>
              <a:rPr lang="en-US" sz="2800" dirty="0"/>
              <a:t>. </a:t>
            </a:r>
            <a:r>
              <a:rPr lang="en-US" sz="2800" dirty="0" err="1"/>
              <a:t>Rahn</a:t>
            </a:r>
            <a:r>
              <a:rPr lang="en-US" sz="2800" dirty="0"/>
              <a:t> and C.Y. </a:t>
            </a:r>
            <a:r>
              <a:rPr lang="en-US" sz="2800" dirty="0" smtClean="0"/>
              <a:t>Wang, “</a:t>
            </a:r>
            <a:r>
              <a:rPr lang="en-US" sz="2800" i="1" dirty="0" smtClean="0"/>
              <a:t>Battery Systems Engineering,”</a:t>
            </a:r>
            <a:r>
              <a:rPr lang="en-US" sz="2800" dirty="0" smtClean="0"/>
              <a:t> </a:t>
            </a:r>
            <a:r>
              <a:rPr lang="en-US" sz="2800" dirty="0" err="1" smtClean="0"/>
              <a:t>Chichester</a:t>
            </a:r>
            <a:r>
              <a:rPr lang="en-US" sz="2800" dirty="0" smtClean="0"/>
              <a:t>: John </a:t>
            </a:r>
            <a:r>
              <a:rPr lang="en-US" sz="2800" dirty="0"/>
              <a:t>Wiley &amp; </a:t>
            </a:r>
            <a:r>
              <a:rPr lang="en-US" sz="2800" dirty="0" smtClean="0"/>
              <a:t>Sons</a:t>
            </a:r>
            <a:r>
              <a:rPr lang="en-US" sz="2800" dirty="0"/>
              <a:t>, 2013</a:t>
            </a:r>
            <a:r>
              <a:rPr lang="en-US" sz="2800" dirty="0" smtClean="0"/>
              <a:t>.</a:t>
            </a:r>
          </a:p>
          <a:p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90744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2608</TotalTime>
  <Words>260</Words>
  <Application>Microsoft Office PowerPoint</Application>
  <PresentationFormat>On-screen Show (4:3)</PresentationFormat>
  <Paragraphs>32</Paragraphs>
  <Slides>9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2" baseType="lpstr">
      <vt:lpstr>Arial</vt:lpstr>
      <vt:lpstr>Calibri</vt:lpstr>
      <vt:lpstr>1_Office Theme</vt:lpstr>
      <vt:lpstr>PowerPoint Presentation</vt:lpstr>
      <vt:lpstr>PowerPoint Presentation</vt:lpstr>
      <vt:lpstr>Overall Circuit Model</vt:lpstr>
      <vt:lpstr>Model Simplification  Complexity VS. Fidelity</vt:lpstr>
      <vt:lpstr>High Frequency Dynamic Effects</vt:lpstr>
      <vt:lpstr>Model Order Reduction</vt:lpstr>
      <vt:lpstr>SOC Range of Variation</vt:lpstr>
      <vt:lpstr>Common Equivalent Circuit Models</vt:lpstr>
      <vt:lpstr>References</vt:lpstr>
    </vt:vector>
  </TitlesOfParts>
  <Company>Toshiba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Mohammed</dc:creator>
  <cp:lastModifiedBy>Beth Bezaire</cp:lastModifiedBy>
  <cp:revision>12</cp:revision>
  <dcterms:created xsi:type="dcterms:W3CDTF">2013-04-01T14:30:56Z</dcterms:created>
  <dcterms:modified xsi:type="dcterms:W3CDTF">2014-08-28T22:52:55Z</dcterms:modified>
</cp:coreProperties>
</file>